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2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Italics" charset="1" panose="00000000000000000000"/>
      <p:regular r:id="rId12"/>
    </p:embeddedFont>
    <p:embeddedFont>
      <p:font typeface="Garet Bold Italics" charset="1" panose="00000000000000000000"/>
      <p:regular r:id="rId13"/>
    </p:embeddedFont>
    <p:embeddedFont>
      <p:font typeface="Garet Light" charset="1" panose="00000000000000000000"/>
      <p:regular r:id="rId14"/>
    </p:embeddedFont>
    <p:embeddedFont>
      <p:font typeface="Garet Ultra-Bold" charset="1" panose="00000000000000000000"/>
      <p:regular r:id="rId15"/>
    </p:embeddedFont>
    <p:embeddedFont>
      <p:font typeface="Garet Ultra-Bold Italics" charset="1" panose="00000000000000000000"/>
      <p:regular r:id="rId16"/>
    </p:embeddedFont>
    <p:embeddedFont>
      <p:font typeface="Garet Heavy" charset="1" panose="00000000000000000000"/>
      <p:regular r:id="rId17"/>
    </p:embeddedFont>
    <p:embeddedFont>
      <p:font typeface="Garet Heavy Italics" charset="1" panose="00000000000000000000"/>
      <p:regular r:id="rId18"/>
    </p:embeddedFont>
    <p:embeddedFont>
      <p:font typeface="Tomorrow" charset="1" panose="00000000000000000000"/>
      <p:regular r:id="rId19"/>
    </p:embeddedFont>
    <p:embeddedFont>
      <p:font typeface="Tomorrow Bold" charset="1" panose="00000000000000000000"/>
      <p:regular r:id="rId20"/>
    </p:embeddedFont>
    <p:embeddedFont>
      <p:font typeface="Tomorrow Italics" charset="1" panose="00000000000000000000"/>
      <p:regular r:id="rId21"/>
    </p:embeddedFont>
    <p:embeddedFont>
      <p:font typeface="Tomorrow Bold Italics" charset="1" panose="00000000000000000000"/>
      <p:regular r:id="rId22"/>
    </p:embeddedFont>
    <p:embeddedFont>
      <p:font typeface="Tomorrow Thin" charset="1" panose="00000000000000000000"/>
      <p:regular r:id="rId23"/>
    </p:embeddedFont>
    <p:embeddedFont>
      <p:font typeface="Tomorrow Thin Italic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51" Target="slides/slide27.xml" Type="http://schemas.openxmlformats.org/officeDocument/2006/relationships/slide"/><Relationship Id="rId52" Target="notesMasters/notesMaster1.xml" Type="http://schemas.openxmlformats.org/officeDocument/2006/relationships/notesMaster"/><Relationship Id="rId53" Target="theme/theme2.xml" Type="http://schemas.openxmlformats.org/officeDocument/2006/relationships/theme"/><Relationship Id="rId54" Target="notesSlides/notesSlide1.xml" Type="http://schemas.openxmlformats.org/officeDocument/2006/relationships/notesSlide"/><Relationship Id="rId55" Target="notesSlides/notesSlide2.xml" Type="http://schemas.openxmlformats.org/officeDocument/2006/relationships/notesSlide"/><Relationship Id="rId56" Target="notesSlides/notesSlide3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SSIS works by providing a development environment to design ETL processes, including control flow, data flow, connections, transformations, and error handling. Once developed, packages can be deployed and executed to perform data integration tasks efficiently.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SSAS works by connecting to data sources, creating a multidimensional data model, defining cubes, processing data, and providing users with tools to interactively query and analyze data. It plays a crucial role in providing advanced analytics and business intelligence capabilities within the Microsoft SQL Server ecosystem.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SSRS works by connecting to data sources, retrieving and processing data, rendering reports based on defined layouts, and making reports available to users through a report server. It provides a comprehensive platform for creating, managing, and delivering a variety of reports in different formats.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7351" y="2283995"/>
            <a:ext cx="2633297" cy="1312163"/>
          </a:xfrm>
          <a:custGeom>
            <a:avLst/>
            <a:gdLst/>
            <a:ahLst/>
            <a:cxnLst/>
            <a:rect r="r" b="b" t="t" l="l"/>
            <a:pathLst>
              <a:path h="1312163" w="2633297">
                <a:moveTo>
                  <a:pt x="0" y="0"/>
                </a:moveTo>
                <a:lnTo>
                  <a:pt x="2633298" y="0"/>
                </a:lnTo>
                <a:lnTo>
                  <a:pt x="2633298" y="1312163"/>
                </a:lnTo>
                <a:lnTo>
                  <a:pt x="0" y="1312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08141" y="2646717"/>
            <a:ext cx="2022321" cy="8460018"/>
            <a:chOff x="0" y="0"/>
            <a:chExt cx="532628" cy="22281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2628" cy="2228153"/>
            </a:xfrm>
            <a:custGeom>
              <a:avLst/>
              <a:gdLst/>
              <a:ahLst/>
              <a:cxnLst/>
              <a:rect r="r" b="b" t="t" l="l"/>
              <a:pathLst>
                <a:path h="2228153" w="532628">
                  <a:moveTo>
                    <a:pt x="0" y="0"/>
                  </a:moveTo>
                  <a:lnTo>
                    <a:pt x="532628" y="0"/>
                  </a:lnTo>
                  <a:lnTo>
                    <a:pt x="532628" y="2228153"/>
                  </a:lnTo>
                  <a:lnTo>
                    <a:pt x="0" y="222815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2628" cy="2266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6387" y="-607424"/>
            <a:ext cx="3709695" cy="1015735"/>
            <a:chOff x="0" y="0"/>
            <a:chExt cx="977039" cy="2675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7039" cy="267519"/>
            </a:xfrm>
            <a:custGeom>
              <a:avLst/>
              <a:gdLst/>
              <a:ahLst/>
              <a:cxnLst/>
              <a:rect r="r" b="b" t="t" l="l"/>
              <a:pathLst>
                <a:path h="267519" w="977039">
                  <a:moveTo>
                    <a:pt x="0" y="0"/>
                  </a:moveTo>
                  <a:lnTo>
                    <a:pt x="977039" y="0"/>
                  </a:lnTo>
                  <a:lnTo>
                    <a:pt x="97703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77039" cy="305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88599" y="7022439"/>
            <a:ext cx="738450" cy="1015735"/>
            <a:chOff x="0" y="0"/>
            <a:chExt cx="194489" cy="2675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4489" cy="267519"/>
            </a:xfrm>
            <a:custGeom>
              <a:avLst/>
              <a:gdLst/>
              <a:ahLst/>
              <a:cxnLst/>
              <a:rect r="r" b="b" t="t" l="l"/>
              <a:pathLst>
                <a:path h="267519" w="194489">
                  <a:moveTo>
                    <a:pt x="0" y="0"/>
                  </a:moveTo>
                  <a:lnTo>
                    <a:pt x="194489" y="0"/>
                  </a:lnTo>
                  <a:lnTo>
                    <a:pt x="19448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4489" cy="305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246761"/>
            <a:ext cx="16230600" cy="3454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39"/>
              </a:lnSpc>
            </a:pPr>
            <a:r>
              <a:rPr lang="en-US" sz="9885">
                <a:solidFill>
                  <a:srgbClr val="000000"/>
                </a:solidFill>
                <a:latin typeface="Tomorrow"/>
              </a:rPr>
              <a:t>DATA WAREHOUSE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46703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Light"/>
              </a:rPr>
              <a:t>@VKU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65492" y="962025"/>
            <a:ext cx="51938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 Light"/>
              </a:rPr>
              <a:t>May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7089" y="6508572"/>
            <a:ext cx="6701759" cy="6324024"/>
          </a:xfrm>
          <a:custGeom>
            <a:avLst/>
            <a:gdLst/>
            <a:ahLst/>
            <a:cxnLst/>
            <a:rect r="r" b="b" t="t" l="l"/>
            <a:pathLst>
              <a:path h="6324024" w="6701759">
                <a:moveTo>
                  <a:pt x="0" y="0"/>
                </a:moveTo>
                <a:lnTo>
                  <a:pt x="6701760" y="0"/>
                </a:lnTo>
                <a:lnTo>
                  <a:pt x="6701760" y="6324024"/>
                </a:lnTo>
                <a:lnTo>
                  <a:pt x="0" y="632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169" y="1168194"/>
            <a:ext cx="7764098" cy="7622461"/>
            <a:chOff x="0" y="0"/>
            <a:chExt cx="2044865" cy="20075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4865" cy="2007562"/>
            </a:xfrm>
            <a:custGeom>
              <a:avLst/>
              <a:gdLst/>
              <a:ahLst/>
              <a:cxnLst/>
              <a:rect r="r" b="b" t="t" l="l"/>
              <a:pathLst>
                <a:path h="2007562" w="2044865">
                  <a:moveTo>
                    <a:pt x="0" y="0"/>
                  </a:moveTo>
                  <a:lnTo>
                    <a:pt x="2044865" y="0"/>
                  </a:lnTo>
                  <a:lnTo>
                    <a:pt x="2044865" y="2007562"/>
                  </a:lnTo>
                  <a:lnTo>
                    <a:pt x="0" y="20075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4865" cy="2045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10905" y="-280963"/>
            <a:ext cx="3822414" cy="4066398"/>
          </a:xfrm>
          <a:custGeom>
            <a:avLst/>
            <a:gdLst/>
            <a:ahLst/>
            <a:cxnLst/>
            <a:rect r="r" b="b" t="t" l="l"/>
            <a:pathLst>
              <a:path h="4066398" w="3822414">
                <a:moveTo>
                  <a:pt x="0" y="0"/>
                </a:moveTo>
                <a:lnTo>
                  <a:pt x="3822414" y="0"/>
                </a:lnTo>
                <a:lnTo>
                  <a:pt x="3822414" y="4066398"/>
                </a:lnTo>
                <a:lnTo>
                  <a:pt x="0" y="4066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9477" y="4315850"/>
            <a:ext cx="684348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ld"/>
              </a:rPr>
              <a:t>3.SSIS Process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825200" y="1366773"/>
            <a:ext cx="7553484" cy="7553454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997411" y="4979425"/>
            <a:ext cx="3320042" cy="3320029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66600" y="8776440"/>
            <a:ext cx="421400" cy="1940898"/>
            <a:chOff x="0" y="0"/>
            <a:chExt cx="110986" cy="511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986" cy="511183"/>
            </a:xfrm>
            <a:custGeom>
              <a:avLst/>
              <a:gdLst/>
              <a:ahLst/>
              <a:cxnLst/>
              <a:rect r="r" b="b" t="t" l="l"/>
              <a:pathLst>
                <a:path h="511183" w="110986">
                  <a:moveTo>
                    <a:pt x="0" y="0"/>
                  </a:moveTo>
                  <a:lnTo>
                    <a:pt x="110986" y="0"/>
                  </a:lnTo>
                  <a:lnTo>
                    <a:pt x="110986" y="511183"/>
                  </a:lnTo>
                  <a:lnTo>
                    <a:pt x="0" y="51118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986" cy="549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7611" y="436080"/>
            <a:ext cx="421400" cy="712050"/>
            <a:chOff x="0" y="0"/>
            <a:chExt cx="110986" cy="1875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86" cy="187536"/>
            </a:xfrm>
            <a:custGeom>
              <a:avLst/>
              <a:gdLst/>
              <a:ahLst/>
              <a:cxnLst/>
              <a:rect r="r" b="b" t="t" l="l"/>
              <a:pathLst>
                <a:path h="187536" w="110986">
                  <a:moveTo>
                    <a:pt x="0" y="0"/>
                  </a:moveTo>
                  <a:lnTo>
                    <a:pt x="110986" y="0"/>
                  </a:lnTo>
                  <a:lnTo>
                    <a:pt x="110986" y="187536"/>
                  </a:lnTo>
                  <a:lnTo>
                    <a:pt x="0" y="18753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0986" cy="225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520054" y="4370991"/>
            <a:ext cx="1462375" cy="1293198"/>
          </a:xfrm>
          <a:custGeom>
            <a:avLst/>
            <a:gdLst/>
            <a:ahLst/>
            <a:cxnLst/>
            <a:rect r="r" b="b" t="t" l="l"/>
            <a:pathLst>
              <a:path h="1293198" w="1462375">
                <a:moveTo>
                  <a:pt x="0" y="0"/>
                </a:moveTo>
                <a:lnTo>
                  <a:pt x="1462375" y="0"/>
                </a:lnTo>
                <a:lnTo>
                  <a:pt x="1462375" y="1293199"/>
                </a:lnTo>
                <a:lnTo>
                  <a:pt x="0" y="129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72572" y="7682569"/>
            <a:ext cx="2945144" cy="2604431"/>
          </a:xfrm>
          <a:custGeom>
            <a:avLst/>
            <a:gdLst/>
            <a:ahLst/>
            <a:cxnLst/>
            <a:rect r="r" b="b" t="t" l="l"/>
            <a:pathLst>
              <a:path h="2604431" w="2945144">
                <a:moveTo>
                  <a:pt x="0" y="0"/>
                </a:moveTo>
                <a:lnTo>
                  <a:pt x="2945144" y="0"/>
                </a:lnTo>
                <a:lnTo>
                  <a:pt x="2945144" y="2604431"/>
                </a:lnTo>
                <a:lnTo>
                  <a:pt x="0" y="2604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42983" y="-79276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0042" y="8776440"/>
            <a:ext cx="3153958" cy="2976190"/>
          </a:xfrm>
          <a:custGeom>
            <a:avLst/>
            <a:gdLst/>
            <a:ahLst/>
            <a:cxnLst/>
            <a:rect r="r" b="b" t="t" l="l"/>
            <a:pathLst>
              <a:path h="2976190" w="3153958">
                <a:moveTo>
                  <a:pt x="0" y="0"/>
                </a:moveTo>
                <a:lnTo>
                  <a:pt x="3153958" y="0"/>
                </a:lnTo>
                <a:lnTo>
                  <a:pt x="3153958" y="2976190"/>
                </a:lnTo>
                <a:lnTo>
                  <a:pt x="0" y="2976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9660" y="2806550"/>
            <a:ext cx="9368679" cy="6308244"/>
          </a:xfrm>
          <a:custGeom>
            <a:avLst/>
            <a:gdLst/>
            <a:ahLst/>
            <a:cxnLst/>
            <a:rect r="r" b="b" t="t" l="l"/>
            <a:pathLst>
              <a:path h="6308244" w="9368679">
                <a:moveTo>
                  <a:pt x="0" y="0"/>
                </a:moveTo>
                <a:lnTo>
                  <a:pt x="9368680" y="0"/>
                </a:lnTo>
                <a:lnTo>
                  <a:pt x="9368680" y="6308245"/>
                </a:lnTo>
                <a:lnTo>
                  <a:pt x="0" y="63082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30714" y="1294555"/>
            <a:ext cx="937867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ld"/>
              </a:rPr>
              <a:t>HOW SSIS WORK?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7002" y="4122486"/>
            <a:ext cx="9772423" cy="4774069"/>
          </a:xfrm>
          <a:custGeom>
            <a:avLst/>
            <a:gdLst/>
            <a:ahLst/>
            <a:cxnLst/>
            <a:rect r="r" b="b" t="t" l="l"/>
            <a:pathLst>
              <a:path h="4774069" w="9772423">
                <a:moveTo>
                  <a:pt x="0" y="0"/>
                </a:moveTo>
                <a:lnTo>
                  <a:pt x="9772423" y="0"/>
                </a:lnTo>
                <a:lnTo>
                  <a:pt x="9772423" y="4774069"/>
                </a:lnTo>
                <a:lnTo>
                  <a:pt x="0" y="4774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95027" y="3269375"/>
            <a:ext cx="5022095" cy="153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3"/>
              </a:lnSpc>
              <a:spcBef>
                <a:spcPct val="0"/>
              </a:spcBef>
            </a:pPr>
            <a:r>
              <a:rPr lang="en-US" sz="8967">
                <a:solidFill>
                  <a:srgbClr val="000000"/>
                </a:solidFill>
                <a:latin typeface="Garet"/>
              </a:rPr>
              <a:t>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8575" y="6118924"/>
            <a:ext cx="6434999" cy="340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Garet"/>
              </a:rPr>
              <a:t>Step 1 : First I Can Import Data Source And add Common Suitable to create Dim or Fact at SQL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2302" y="866775"/>
            <a:ext cx="8391674" cy="14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8"/>
              </a:lnSpc>
              <a:spcBef>
                <a:spcPct val="0"/>
              </a:spcBef>
            </a:pPr>
            <a:r>
              <a:rPr lang="en-US" sz="8741">
                <a:solidFill>
                  <a:srgbClr val="000000"/>
                </a:solidFill>
                <a:latin typeface="Garet Bold"/>
              </a:rPr>
              <a:t>3</a:t>
            </a:r>
            <a:r>
              <a:rPr lang="en-US" sz="8741">
                <a:solidFill>
                  <a:srgbClr val="000000"/>
                </a:solidFill>
                <a:latin typeface="Garet Bold"/>
              </a:rPr>
              <a:t>.SSIS Process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4403" y="3364665"/>
            <a:ext cx="8917639" cy="5603911"/>
          </a:xfrm>
          <a:custGeom>
            <a:avLst/>
            <a:gdLst/>
            <a:ahLst/>
            <a:cxnLst/>
            <a:rect r="r" b="b" t="t" l="l"/>
            <a:pathLst>
              <a:path h="5603911" w="8917639">
                <a:moveTo>
                  <a:pt x="0" y="0"/>
                </a:moveTo>
                <a:lnTo>
                  <a:pt x="8917640" y="0"/>
                </a:lnTo>
                <a:lnTo>
                  <a:pt x="8917640" y="5603911"/>
                </a:lnTo>
                <a:lnTo>
                  <a:pt x="0" y="560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2302" y="4768350"/>
            <a:ext cx="6434999" cy="272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Garet"/>
              </a:rPr>
              <a:t>Step 2 : Continue, I can create FK by  add Execute SQL Task and add SQL Statement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2302" y="866775"/>
            <a:ext cx="8391674" cy="14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8"/>
              </a:lnSpc>
              <a:spcBef>
                <a:spcPct val="0"/>
              </a:spcBef>
            </a:pPr>
            <a:r>
              <a:rPr lang="en-US" sz="8741">
                <a:solidFill>
                  <a:srgbClr val="000000"/>
                </a:solidFill>
                <a:latin typeface="Garet Bold"/>
              </a:rPr>
              <a:t>3</a:t>
            </a:r>
            <a:r>
              <a:rPr lang="en-US" sz="8741">
                <a:solidFill>
                  <a:srgbClr val="000000"/>
                </a:solidFill>
                <a:latin typeface="Garet Bold"/>
              </a:rPr>
              <a:t>.SSIS Process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06950" y="3237645"/>
            <a:ext cx="7091637" cy="6020655"/>
          </a:xfrm>
          <a:custGeom>
            <a:avLst/>
            <a:gdLst/>
            <a:ahLst/>
            <a:cxnLst/>
            <a:rect r="r" b="b" t="t" l="l"/>
            <a:pathLst>
              <a:path h="6020655" w="7091637">
                <a:moveTo>
                  <a:pt x="0" y="0"/>
                </a:moveTo>
                <a:lnTo>
                  <a:pt x="7091637" y="0"/>
                </a:lnTo>
                <a:lnTo>
                  <a:pt x="7091637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34583"/>
            <a:ext cx="6434999" cy="477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Garet"/>
              </a:rPr>
              <a:t>Step 3 : Finally , I’m running direct without truncate ever table, I Delete FK and Delete Data Table direct by create Execute SQL task and add SQL Statement.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2302" y="866775"/>
            <a:ext cx="8391674" cy="14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8"/>
              </a:lnSpc>
              <a:spcBef>
                <a:spcPct val="0"/>
              </a:spcBef>
            </a:pPr>
            <a:r>
              <a:rPr lang="en-US" sz="8741">
                <a:solidFill>
                  <a:srgbClr val="000000"/>
                </a:solidFill>
                <a:latin typeface="Garet Bold"/>
              </a:rPr>
              <a:t>3</a:t>
            </a:r>
            <a:r>
              <a:rPr lang="en-US" sz="8741">
                <a:solidFill>
                  <a:srgbClr val="000000"/>
                </a:solidFill>
                <a:latin typeface="Garet Bold"/>
              </a:rPr>
              <a:t>.SSIS Process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2568" y="1512122"/>
            <a:ext cx="6988377" cy="3450856"/>
          </a:xfrm>
          <a:custGeom>
            <a:avLst/>
            <a:gdLst/>
            <a:ahLst/>
            <a:cxnLst/>
            <a:rect r="r" b="b" t="t" l="l"/>
            <a:pathLst>
              <a:path h="3450856" w="6988377">
                <a:moveTo>
                  <a:pt x="0" y="0"/>
                </a:moveTo>
                <a:lnTo>
                  <a:pt x="6988377" y="0"/>
                </a:lnTo>
                <a:lnTo>
                  <a:pt x="6988377" y="3450856"/>
                </a:lnTo>
                <a:lnTo>
                  <a:pt x="0" y="3450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7368" y="5961950"/>
            <a:ext cx="5337366" cy="4073253"/>
          </a:xfrm>
          <a:custGeom>
            <a:avLst/>
            <a:gdLst/>
            <a:ahLst/>
            <a:cxnLst/>
            <a:rect r="r" b="b" t="t" l="l"/>
            <a:pathLst>
              <a:path h="4073253" w="5337366">
                <a:moveTo>
                  <a:pt x="0" y="0"/>
                </a:moveTo>
                <a:lnTo>
                  <a:pt x="5337366" y="0"/>
                </a:lnTo>
                <a:lnTo>
                  <a:pt x="5337366" y="4073253"/>
                </a:lnTo>
                <a:lnTo>
                  <a:pt x="0" y="407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3315235">
            <a:off x="7970282" y="5746438"/>
            <a:ext cx="1329118" cy="1944703"/>
            <a:chOff x="0" y="0"/>
            <a:chExt cx="55551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5513" cy="812800"/>
            </a:xfrm>
            <a:custGeom>
              <a:avLst/>
              <a:gdLst/>
              <a:ahLst/>
              <a:cxnLst/>
              <a:rect r="r" b="b" t="t" l="l"/>
              <a:pathLst>
                <a:path h="812800" w="555513">
                  <a:moveTo>
                    <a:pt x="277756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52313" y="0"/>
                  </a:lnTo>
                  <a:lnTo>
                    <a:pt x="352313" y="406400"/>
                  </a:lnTo>
                  <a:lnTo>
                    <a:pt x="555513" y="406400"/>
                  </a:lnTo>
                  <a:lnTo>
                    <a:pt x="277756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149113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12302" y="866775"/>
            <a:ext cx="8391674" cy="14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8"/>
              </a:lnSpc>
              <a:spcBef>
                <a:spcPct val="0"/>
              </a:spcBef>
            </a:pPr>
            <a:r>
              <a:rPr lang="en-US" sz="8741">
                <a:solidFill>
                  <a:srgbClr val="000000"/>
                </a:solidFill>
                <a:latin typeface="Garet Bold"/>
              </a:rPr>
              <a:t>3</a:t>
            </a:r>
            <a:r>
              <a:rPr lang="en-US" sz="8741">
                <a:solidFill>
                  <a:srgbClr val="000000"/>
                </a:solidFill>
                <a:latin typeface="Garet Bold"/>
              </a:rPr>
              <a:t>.SSIS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2596" y="3729653"/>
            <a:ext cx="5970852" cy="272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Garet Light"/>
              </a:rPr>
              <a:t>As a result, we can run the full table and create dims and facts in SQL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7089" y="6508572"/>
            <a:ext cx="6701759" cy="6324024"/>
          </a:xfrm>
          <a:custGeom>
            <a:avLst/>
            <a:gdLst/>
            <a:ahLst/>
            <a:cxnLst/>
            <a:rect r="r" b="b" t="t" l="l"/>
            <a:pathLst>
              <a:path h="6324024" w="6701759">
                <a:moveTo>
                  <a:pt x="0" y="0"/>
                </a:moveTo>
                <a:lnTo>
                  <a:pt x="6701760" y="0"/>
                </a:lnTo>
                <a:lnTo>
                  <a:pt x="6701760" y="6324024"/>
                </a:lnTo>
                <a:lnTo>
                  <a:pt x="0" y="632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169" y="1168194"/>
            <a:ext cx="7764098" cy="7622461"/>
            <a:chOff x="0" y="0"/>
            <a:chExt cx="2044865" cy="20075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4865" cy="2007562"/>
            </a:xfrm>
            <a:custGeom>
              <a:avLst/>
              <a:gdLst/>
              <a:ahLst/>
              <a:cxnLst/>
              <a:rect r="r" b="b" t="t" l="l"/>
              <a:pathLst>
                <a:path h="2007562" w="2044865">
                  <a:moveTo>
                    <a:pt x="0" y="0"/>
                  </a:moveTo>
                  <a:lnTo>
                    <a:pt x="2044865" y="0"/>
                  </a:lnTo>
                  <a:lnTo>
                    <a:pt x="2044865" y="2007562"/>
                  </a:lnTo>
                  <a:lnTo>
                    <a:pt x="0" y="20075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4865" cy="2045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10905" y="-280963"/>
            <a:ext cx="3822414" cy="4066398"/>
          </a:xfrm>
          <a:custGeom>
            <a:avLst/>
            <a:gdLst/>
            <a:ahLst/>
            <a:cxnLst/>
            <a:rect r="r" b="b" t="t" l="l"/>
            <a:pathLst>
              <a:path h="4066398" w="3822414">
                <a:moveTo>
                  <a:pt x="0" y="0"/>
                </a:moveTo>
                <a:lnTo>
                  <a:pt x="3822414" y="0"/>
                </a:lnTo>
                <a:lnTo>
                  <a:pt x="3822414" y="4066398"/>
                </a:lnTo>
                <a:lnTo>
                  <a:pt x="0" y="4066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0400" y="3260957"/>
            <a:ext cx="733286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ld"/>
              </a:rPr>
              <a:t>4.SSAS Process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825200" y="1366773"/>
            <a:ext cx="7553484" cy="7553454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997411" y="4979425"/>
            <a:ext cx="3320042" cy="3320029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50400" y="5388613"/>
            <a:ext cx="5472266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</a:rPr>
              <a:t> The process in SSAS involves various operations such as designing cubes, dimensions, and mining models, and then processing them to make them available for querying and analysis.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66600" y="8776440"/>
            <a:ext cx="421400" cy="1940898"/>
            <a:chOff x="0" y="0"/>
            <a:chExt cx="110986" cy="511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986" cy="511183"/>
            </a:xfrm>
            <a:custGeom>
              <a:avLst/>
              <a:gdLst/>
              <a:ahLst/>
              <a:cxnLst/>
              <a:rect r="r" b="b" t="t" l="l"/>
              <a:pathLst>
                <a:path h="511183" w="110986">
                  <a:moveTo>
                    <a:pt x="0" y="0"/>
                  </a:moveTo>
                  <a:lnTo>
                    <a:pt x="110986" y="0"/>
                  </a:lnTo>
                  <a:lnTo>
                    <a:pt x="110986" y="511183"/>
                  </a:lnTo>
                  <a:lnTo>
                    <a:pt x="0" y="51118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986" cy="549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7611" y="436080"/>
            <a:ext cx="421400" cy="712050"/>
            <a:chOff x="0" y="0"/>
            <a:chExt cx="110986" cy="1875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86" cy="187536"/>
            </a:xfrm>
            <a:custGeom>
              <a:avLst/>
              <a:gdLst/>
              <a:ahLst/>
              <a:cxnLst/>
              <a:rect r="r" b="b" t="t" l="l"/>
              <a:pathLst>
                <a:path h="187536" w="110986">
                  <a:moveTo>
                    <a:pt x="0" y="0"/>
                  </a:moveTo>
                  <a:lnTo>
                    <a:pt x="110986" y="0"/>
                  </a:lnTo>
                  <a:lnTo>
                    <a:pt x="110986" y="187536"/>
                  </a:lnTo>
                  <a:lnTo>
                    <a:pt x="0" y="18753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0986" cy="225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520054" y="4370991"/>
            <a:ext cx="1462375" cy="1293198"/>
          </a:xfrm>
          <a:custGeom>
            <a:avLst/>
            <a:gdLst/>
            <a:ahLst/>
            <a:cxnLst/>
            <a:rect r="r" b="b" t="t" l="l"/>
            <a:pathLst>
              <a:path h="1293198" w="1462375">
                <a:moveTo>
                  <a:pt x="0" y="0"/>
                </a:moveTo>
                <a:lnTo>
                  <a:pt x="1462375" y="0"/>
                </a:lnTo>
                <a:lnTo>
                  <a:pt x="1462375" y="1293199"/>
                </a:lnTo>
                <a:lnTo>
                  <a:pt x="0" y="129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72572" y="7682569"/>
            <a:ext cx="2945144" cy="2604431"/>
          </a:xfrm>
          <a:custGeom>
            <a:avLst/>
            <a:gdLst/>
            <a:ahLst/>
            <a:cxnLst/>
            <a:rect r="r" b="b" t="t" l="l"/>
            <a:pathLst>
              <a:path h="2604431" w="2945144">
                <a:moveTo>
                  <a:pt x="0" y="0"/>
                </a:moveTo>
                <a:lnTo>
                  <a:pt x="2945144" y="0"/>
                </a:lnTo>
                <a:lnTo>
                  <a:pt x="2945144" y="2604431"/>
                </a:lnTo>
                <a:lnTo>
                  <a:pt x="0" y="2604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42983" y="-792768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0042" y="8776440"/>
            <a:ext cx="3153958" cy="2976190"/>
          </a:xfrm>
          <a:custGeom>
            <a:avLst/>
            <a:gdLst/>
            <a:ahLst/>
            <a:cxnLst/>
            <a:rect r="r" b="b" t="t" l="l"/>
            <a:pathLst>
              <a:path h="2976190" w="3153958">
                <a:moveTo>
                  <a:pt x="0" y="0"/>
                </a:moveTo>
                <a:lnTo>
                  <a:pt x="3153958" y="0"/>
                </a:lnTo>
                <a:lnTo>
                  <a:pt x="3153958" y="2976190"/>
                </a:lnTo>
                <a:lnTo>
                  <a:pt x="0" y="2976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10588" y="3660064"/>
            <a:ext cx="12066825" cy="5324720"/>
          </a:xfrm>
          <a:custGeom>
            <a:avLst/>
            <a:gdLst/>
            <a:ahLst/>
            <a:cxnLst/>
            <a:rect r="r" b="b" t="t" l="l"/>
            <a:pathLst>
              <a:path h="5324720" w="12066825">
                <a:moveTo>
                  <a:pt x="0" y="0"/>
                </a:moveTo>
                <a:lnTo>
                  <a:pt x="12066824" y="0"/>
                </a:lnTo>
                <a:lnTo>
                  <a:pt x="12066824" y="5324720"/>
                </a:lnTo>
                <a:lnTo>
                  <a:pt x="0" y="5324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6" r="0" b="-7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54661" y="1343309"/>
            <a:ext cx="937867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ld"/>
              </a:rPr>
              <a:t>HOW SSAS WORK?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12003" y="3001147"/>
            <a:ext cx="8035428" cy="5618473"/>
          </a:xfrm>
          <a:custGeom>
            <a:avLst/>
            <a:gdLst/>
            <a:ahLst/>
            <a:cxnLst/>
            <a:rect r="r" b="b" t="t" l="l"/>
            <a:pathLst>
              <a:path h="5618473" w="8035428">
                <a:moveTo>
                  <a:pt x="0" y="0"/>
                </a:moveTo>
                <a:lnTo>
                  <a:pt x="8035428" y="0"/>
                </a:lnTo>
                <a:lnTo>
                  <a:pt x="8035428" y="5618473"/>
                </a:lnTo>
                <a:lnTo>
                  <a:pt x="0" y="5618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95027" y="3269375"/>
            <a:ext cx="5022095" cy="153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3"/>
              </a:lnSpc>
              <a:spcBef>
                <a:spcPct val="0"/>
              </a:spcBef>
            </a:pPr>
            <a:r>
              <a:rPr lang="en-US" sz="8967">
                <a:solidFill>
                  <a:srgbClr val="000000"/>
                </a:solidFill>
                <a:latin typeface="Garet"/>
              </a:rPr>
              <a:t>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8575" y="6118924"/>
            <a:ext cx="6434999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Garet"/>
              </a:rPr>
              <a:t>Step 1 : First I Can Import Data Source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5293" y="866775"/>
            <a:ext cx="8865691" cy="14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8"/>
              </a:lnSpc>
              <a:spcBef>
                <a:spcPct val="0"/>
              </a:spcBef>
            </a:pPr>
            <a:r>
              <a:rPr lang="en-US" sz="8741">
                <a:solidFill>
                  <a:srgbClr val="000000"/>
                </a:solidFill>
                <a:latin typeface="Garet Bold"/>
              </a:rPr>
              <a:t>4</a:t>
            </a:r>
            <a:r>
              <a:rPr lang="en-US" sz="8741">
                <a:solidFill>
                  <a:srgbClr val="000000"/>
                </a:solidFill>
                <a:latin typeface="Garet Bold"/>
              </a:rPr>
              <a:t>.SSAS Process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385888"/>
            <a:ext cx="7035745" cy="5618473"/>
          </a:xfrm>
          <a:custGeom>
            <a:avLst/>
            <a:gdLst/>
            <a:ahLst/>
            <a:cxnLst/>
            <a:rect r="r" b="b" t="t" l="l"/>
            <a:pathLst>
              <a:path h="5618473" w="7035745">
                <a:moveTo>
                  <a:pt x="0" y="0"/>
                </a:moveTo>
                <a:lnTo>
                  <a:pt x="7035745" y="0"/>
                </a:lnTo>
                <a:lnTo>
                  <a:pt x="7035745" y="5618472"/>
                </a:lnTo>
                <a:lnTo>
                  <a:pt x="0" y="561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8575" y="6118924"/>
            <a:ext cx="6434999" cy="272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Garet"/>
              </a:rPr>
              <a:t>Step 2 : I create cube , add table suitable and next until cube name and finish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293" y="866775"/>
            <a:ext cx="8865691" cy="14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8"/>
              </a:lnSpc>
              <a:spcBef>
                <a:spcPct val="0"/>
              </a:spcBef>
            </a:pPr>
            <a:r>
              <a:rPr lang="en-US" sz="8741">
                <a:solidFill>
                  <a:srgbClr val="000000"/>
                </a:solidFill>
                <a:latin typeface="Garet Bold"/>
              </a:rPr>
              <a:t>4</a:t>
            </a:r>
            <a:r>
              <a:rPr lang="en-US" sz="8741">
                <a:solidFill>
                  <a:srgbClr val="000000"/>
                </a:solidFill>
                <a:latin typeface="Garet Bold"/>
              </a:rPr>
              <a:t>.SSAS Process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8531" y="514350"/>
            <a:ext cx="1192202" cy="9258300"/>
            <a:chOff x="0" y="0"/>
            <a:chExt cx="313995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995" cy="2438400"/>
            </a:xfrm>
            <a:custGeom>
              <a:avLst/>
              <a:gdLst/>
              <a:ahLst/>
              <a:cxnLst/>
              <a:rect r="r" b="b" t="t" l="l"/>
              <a:pathLst>
                <a:path h="2438400" w="313995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3995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04329" y="514350"/>
            <a:ext cx="1192202" cy="9258300"/>
            <a:chOff x="0" y="0"/>
            <a:chExt cx="313995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995" cy="2438400"/>
            </a:xfrm>
            <a:custGeom>
              <a:avLst/>
              <a:gdLst/>
              <a:ahLst/>
              <a:cxnLst/>
              <a:rect r="r" b="b" t="t" l="l"/>
              <a:pathLst>
                <a:path h="2438400" w="313995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3995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-351060"/>
            <a:ext cx="11047505" cy="11752664"/>
          </a:xfrm>
          <a:custGeom>
            <a:avLst/>
            <a:gdLst/>
            <a:ahLst/>
            <a:cxnLst/>
            <a:rect r="r" b="b" t="t" l="l"/>
            <a:pathLst>
              <a:path h="11752664" w="11047505">
                <a:moveTo>
                  <a:pt x="0" y="0"/>
                </a:moveTo>
                <a:lnTo>
                  <a:pt x="11047505" y="0"/>
                </a:lnTo>
                <a:lnTo>
                  <a:pt x="11047505" y="11752665"/>
                </a:lnTo>
                <a:lnTo>
                  <a:pt x="0" y="1175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726183" y="1452830"/>
            <a:ext cx="7381369" cy="7381339"/>
            <a:chOff x="0" y="0"/>
            <a:chExt cx="6350025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759804" y="1452830"/>
            <a:ext cx="1080737" cy="1216019"/>
          </a:xfrm>
          <a:custGeom>
            <a:avLst/>
            <a:gdLst/>
            <a:ahLst/>
            <a:cxnLst/>
            <a:rect r="r" b="b" t="t" l="l"/>
            <a:pathLst>
              <a:path h="1216019" w="1080737">
                <a:moveTo>
                  <a:pt x="0" y="0"/>
                </a:moveTo>
                <a:lnTo>
                  <a:pt x="1080736" y="0"/>
                </a:lnTo>
                <a:lnTo>
                  <a:pt x="1080736" y="1216019"/>
                </a:lnTo>
                <a:lnTo>
                  <a:pt x="0" y="1216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0253" y="1281380"/>
            <a:ext cx="7811840" cy="138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omorrow"/>
              </a:rPr>
              <a:t>Member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2046" y="3801780"/>
            <a:ext cx="7811840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morrow"/>
              </a:rPr>
              <a:t>Phùng Anh Sang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morrow"/>
              </a:rPr>
              <a:t>Trương Bá Vương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morrow"/>
              </a:rPr>
              <a:t>Nguyễn Mạnh Trường Đạt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omorrow"/>
              </a:rPr>
              <a:t>Nguyễn Thái Khánh Duy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53026" y="4835348"/>
            <a:ext cx="11806274" cy="3591631"/>
          </a:xfrm>
          <a:custGeom>
            <a:avLst/>
            <a:gdLst/>
            <a:ahLst/>
            <a:cxnLst/>
            <a:rect r="r" b="b" t="t" l="l"/>
            <a:pathLst>
              <a:path h="3591631" w="11806274">
                <a:moveTo>
                  <a:pt x="0" y="0"/>
                </a:moveTo>
                <a:lnTo>
                  <a:pt x="11806274" y="0"/>
                </a:lnTo>
                <a:lnTo>
                  <a:pt x="11806274" y="3591631"/>
                </a:lnTo>
                <a:lnTo>
                  <a:pt x="0" y="3591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0639" y="3015350"/>
            <a:ext cx="6434999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Garet"/>
              </a:rPr>
              <a:t>Step 3 : I add attribute suitable to DIM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293" y="866775"/>
            <a:ext cx="8865691" cy="14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8"/>
              </a:lnSpc>
              <a:spcBef>
                <a:spcPct val="0"/>
              </a:spcBef>
            </a:pPr>
            <a:r>
              <a:rPr lang="en-US" sz="8741">
                <a:solidFill>
                  <a:srgbClr val="000000"/>
                </a:solidFill>
                <a:latin typeface="Garet Bold"/>
              </a:rPr>
              <a:t>4</a:t>
            </a:r>
            <a:r>
              <a:rPr lang="en-US" sz="8741">
                <a:solidFill>
                  <a:srgbClr val="000000"/>
                </a:solidFill>
                <a:latin typeface="Garet Bold"/>
              </a:rPr>
              <a:t>.SSAS Process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40984" y="2359230"/>
            <a:ext cx="8185916" cy="2490268"/>
          </a:xfrm>
          <a:custGeom>
            <a:avLst/>
            <a:gdLst/>
            <a:ahLst/>
            <a:cxnLst/>
            <a:rect r="r" b="b" t="t" l="l"/>
            <a:pathLst>
              <a:path h="2490268" w="8185916">
                <a:moveTo>
                  <a:pt x="0" y="0"/>
                </a:moveTo>
                <a:lnTo>
                  <a:pt x="8185917" y="0"/>
                </a:lnTo>
                <a:lnTo>
                  <a:pt x="8185917" y="2490269"/>
                </a:lnTo>
                <a:lnTo>
                  <a:pt x="0" y="249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6790" y="6678430"/>
            <a:ext cx="6714306" cy="3608570"/>
          </a:xfrm>
          <a:custGeom>
            <a:avLst/>
            <a:gdLst/>
            <a:ahLst/>
            <a:cxnLst/>
            <a:rect r="r" b="b" t="t" l="l"/>
            <a:pathLst>
              <a:path h="3608570" w="6714306">
                <a:moveTo>
                  <a:pt x="0" y="0"/>
                </a:moveTo>
                <a:lnTo>
                  <a:pt x="6714306" y="0"/>
                </a:lnTo>
                <a:lnTo>
                  <a:pt x="6714306" y="3608570"/>
                </a:lnTo>
                <a:lnTo>
                  <a:pt x="0" y="360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26429" y="5056451"/>
            <a:ext cx="1415026" cy="14150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82143" y="6365147"/>
            <a:ext cx="6434999" cy="340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Garet"/>
              </a:rPr>
              <a:t>Step 4 : Finally , I build Cube and Process , after  i  maybe create query in browser Cube of Fact or add query in 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5293" y="866775"/>
            <a:ext cx="8865691" cy="14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8"/>
              </a:lnSpc>
              <a:spcBef>
                <a:spcPct val="0"/>
              </a:spcBef>
            </a:pPr>
            <a:r>
              <a:rPr lang="en-US" sz="8741">
                <a:solidFill>
                  <a:srgbClr val="000000"/>
                </a:solidFill>
                <a:latin typeface="Garet Bold"/>
              </a:rPr>
              <a:t>4</a:t>
            </a:r>
            <a:r>
              <a:rPr lang="en-US" sz="8741">
                <a:solidFill>
                  <a:srgbClr val="000000"/>
                </a:solidFill>
                <a:latin typeface="Garet Bold"/>
              </a:rPr>
              <a:t>.SSAS Process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7089" y="6508572"/>
            <a:ext cx="6701759" cy="6324024"/>
          </a:xfrm>
          <a:custGeom>
            <a:avLst/>
            <a:gdLst/>
            <a:ahLst/>
            <a:cxnLst/>
            <a:rect r="r" b="b" t="t" l="l"/>
            <a:pathLst>
              <a:path h="6324024" w="6701759">
                <a:moveTo>
                  <a:pt x="0" y="0"/>
                </a:moveTo>
                <a:lnTo>
                  <a:pt x="6701760" y="0"/>
                </a:lnTo>
                <a:lnTo>
                  <a:pt x="6701760" y="6324024"/>
                </a:lnTo>
                <a:lnTo>
                  <a:pt x="0" y="632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169" y="1168194"/>
            <a:ext cx="7764098" cy="7622461"/>
            <a:chOff x="0" y="0"/>
            <a:chExt cx="2044865" cy="20075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4865" cy="2007562"/>
            </a:xfrm>
            <a:custGeom>
              <a:avLst/>
              <a:gdLst/>
              <a:ahLst/>
              <a:cxnLst/>
              <a:rect r="r" b="b" t="t" l="l"/>
              <a:pathLst>
                <a:path h="2007562" w="2044865">
                  <a:moveTo>
                    <a:pt x="0" y="0"/>
                  </a:moveTo>
                  <a:lnTo>
                    <a:pt x="2044865" y="0"/>
                  </a:lnTo>
                  <a:lnTo>
                    <a:pt x="2044865" y="2007562"/>
                  </a:lnTo>
                  <a:lnTo>
                    <a:pt x="0" y="20075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4865" cy="2045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10905" y="-280963"/>
            <a:ext cx="3822414" cy="4066398"/>
          </a:xfrm>
          <a:custGeom>
            <a:avLst/>
            <a:gdLst/>
            <a:ahLst/>
            <a:cxnLst/>
            <a:rect r="r" b="b" t="t" l="l"/>
            <a:pathLst>
              <a:path h="4066398" w="3822414">
                <a:moveTo>
                  <a:pt x="0" y="0"/>
                </a:moveTo>
                <a:lnTo>
                  <a:pt x="3822414" y="0"/>
                </a:lnTo>
                <a:lnTo>
                  <a:pt x="3822414" y="4066398"/>
                </a:lnTo>
                <a:lnTo>
                  <a:pt x="0" y="4066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0400" y="3260957"/>
            <a:ext cx="756050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ld"/>
              </a:rPr>
              <a:t>5.SSRS Process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825200" y="1366773"/>
            <a:ext cx="7553484" cy="7553454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997411" y="4979425"/>
            <a:ext cx="3320042" cy="3320029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04934" y="5465616"/>
            <a:ext cx="10754366" cy="3792684"/>
          </a:xfrm>
          <a:custGeom>
            <a:avLst/>
            <a:gdLst/>
            <a:ahLst/>
            <a:cxnLst/>
            <a:rect r="r" b="b" t="t" l="l"/>
            <a:pathLst>
              <a:path h="3792684" w="10754366">
                <a:moveTo>
                  <a:pt x="0" y="0"/>
                </a:moveTo>
                <a:lnTo>
                  <a:pt x="10754366" y="0"/>
                </a:lnTo>
                <a:lnTo>
                  <a:pt x="10754366" y="3792684"/>
                </a:lnTo>
                <a:lnTo>
                  <a:pt x="0" y="379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9222" y="3511076"/>
            <a:ext cx="8851255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  <a:spcBef>
                <a:spcPct val="0"/>
              </a:spcBef>
            </a:pPr>
            <a:r>
              <a:rPr lang="en-US" sz="8177">
                <a:solidFill>
                  <a:srgbClr val="000000"/>
                </a:solidFill>
                <a:latin typeface="Garet"/>
              </a:rPr>
              <a:t>How ssrs works?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701" y="482986"/>
            <a:ext cx="8800802" cy="149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29"/>
              </a:lnSpc>
              <a:spcBef>
                <a:spcPct val="0"/>
              </a:spcBef>
            </a:pPr>
            <a:r>
              <a:rPr lang="en-US" sz="8735">
                <a:solidFill>
                  <a:srgbClr val="000000"/>
                </a:solidFill>
                <a:latin typeface="Garet Bold"/>
              </a:rPr>
              <a:t>5.SSRS Process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0652" y="3250762"/>
            <a:ext cx="9189822" cy="6702170"/>
          </a:xfrm>
          <a:custGeom>
            <a:avLst/>
            <a:gdLst/>
            <a:ahLst/>
            <a:cxnLst/>
            <a:rect r="r" b="b" t="t" l="l"/>
            <a:pathLst>
              <a:path h="6702170" w="9189822">
                <a:moveTo>
                  <a:pt x="0" y="0"/>
                </a:moveTo>
                <a:lnTo>
                  <a:pt x="9189823" y="0"/>
                </a:lnTo>
                <a:lnTo>
                  <a:pt x="9189823" y="6702170"/>
                </a:lnTo>
                <a:lnTo>
                  <a:pt x="0" y="670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95027" y="3269375"/>
            <a:ext cx="5022095" cy="153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3"/>
              </a:lnSpc>
              <a:spcBef>
                <a:spcPct val="0"/>
              </a:spcBef>
            </a:pPr>
            <a:r>
              <a:rPr lang="en-US" sz="8967">
                <a:solidFill>
                  <a:srgbClr val="000000"/>
                </a:solidFill>
                <a:latin typeface="Garet"/>
              </a:rPr>
              <a:t>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8575" y="6118924"/>
            <a:ext cx="6434999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Garet"/>
              </a:rPr>
              <a:t>Step 1 : First I Can Import Data Source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761" y="866775"/>
            <a:ext cx="8806755" cy="14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8"/>
              </a:lnSpc>
              <a:spcBef>
                <a:spcPct val="0"/>
              </a:spcBef>
            </a:pPr>
            <a:r>
              <a:rPr lang="en-US" sz="8741">
                <a:solidFill>
                  <a:srgbClr val="000000"/>
                </a:solidFill>
                <a:latin typeface="Garet Bold"/>
              </a:rPr>
              <a:t>5.SSRS Process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1007" y="2568127"/>
            <a:ext cx="8254823" cy="6125423"/>
          </a:xfrm>
          <a:custGeom>
            <a:avLst/>
            <a:gdLst/>
            <a:ahLst/>
            <a:cxnLst/>
            <a:rect r="r" b="b" t="t" l="l"/>
            <a:pathLst>
              <a:path h="6125423" w="8254823">
                <a:moveTo>
                  <a:pt x="0" y="0"/>
                </a:moveTo>
                <a:lnTo>
                  <a:pt x="8254822" y="0"/>
                </a:lnTo>
                <a:lnTo>
                  <a:pt x="8254822" y="6125422"/>
                </a:lnTo>
                <a:lnTo>
                  <a:pt x="0" y="612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69030"/>
            <a:ext cx="6386693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Light"/>
              </a:rPr>
              <a:t>Step 2 :Based on the customer's request, we create a report and add queries that match that request to create a report.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</a:rPr>
              <a:t>Example : I create Report to number of items sold per day by the store , i add table and choose column  suitable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6461" y="866775"/>
            <a:ext cx="8824912" cy="149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63"/>
              </a:lnSpc>
              <a:spcBef>
                <a:spcPct val="0"/>
              </a:spcBef>
            </a:pPr>
            <a:r>
              <a:rPr lang="en-US" sz="8759">
                <a:solidFill>
                  <a:srgbClr val="000000"/>
                </a:solidFill>
                <a:latin typeface="Garet Bold"/>
              </a:rPr>
              <a:t>5.SSRS Process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8286" y="3116880"/>
            <a:ext cx="7274030" cy="5694800"/>
          </a:xfrm>
          <a:custGeom>
            <a:avLst/>
            <a:gdLst/>
            <a:ahLst/>
            <a:cxnLst/>
            <a:rect r="r" b="b" t="t" l="l"/>
            <a:pathLst>
              <a:path h="5694800" w="7274030">
                <a:moveTo>
                  <a:pt x="0" y="0"/>
                </a:moveTo>
                <a:lnTo>
                  <a:pt x="7274031" y="0"/>
                </a:lnTo>
                <a:lnTo>
                  <a:pt x="7274031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4823" y="857250"/>
            <a:ext cx="8731300" cy="1484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33"/>
              </a:lnSpc>
              <a:spcBef>
                <a:spcPct val="0"/>
              </a:spcBef>
            </a:pPr>
            <a:r>
              <a:rPr lang="en-US" sz="8666">
                <a:solidFill>
                  <a:srgbClr val="000000"/>
                </a:solidFill>
                <a:latin typeface="Garet Bold"/>
              </a:rPr>
              <a:t>5.SSRS Process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6884" y="4323329"/>
            <a:ext cx="582240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"/>
              </a:rPr>
              <a:t>Step 3 : Continue next , add column and choose name table suitable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</a:rPr>
              <a:t>So, i finish one report 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639" y="2433499"/>
            <a:ext cx="1694723" cy="844474"/>
          </a:xfrm>
          <a:custGeom>
            <a:avLst/>
            <a:gdLst/>
            <a:ahLst/>
            <a:cxnLst/>
            <a:rect r="r" b="b" t="t" l="l"/>
            <a:pathLst>
              <a:path h="844474" w="1694723">
                <a:moveTo>
                  <a:pt x="0" y="0"/>
                </a:moveTo>
                <a:lnTo>
                  <a:pt x="1694722" y="0"/>
                </a:lnTo>
                <a:lnTo>
                  <a:pt x="1694722" y="844474"/>
                </a:lnTo>
                <a:lnTo>
                  <a:pt x="0" y="844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80410" y="-1685680"/>
            <a:ext cx="1896900" cy="2554923"/>
            <a:chOff x="0" y="0"/>
            <a:chExt cx="499595" cy="6729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9595" cy="672901"/>
            </a:xfrm>
            <a:custGeom>
              <a:avLst/>
              <a:gdLst/>
              <a:ahLst/>
              <a:cxnLst/>
              <a:rect r="r" b="b" t="t" l="l"/>
              <a:pathLst>
                <a:path h="672901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99595" cy="71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1099" y="8741867"/>
            <a:ext cx="1896900" cy="2554923"/>
            <a:chOff x="0" y="0"/>
            <a:chExt cx="499595" cy="6729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9595" cy="672901"/>
            </a:xfrm>
            <a:custGeom>
              <a:avLst/>
              <a:gdLst/>
              <a:ahLst/>
              <a:cxnLst/>
              <a:rect r="r" b="b" t="t" l="l"/>
              <a:pathLst>
                <a:path h="672901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99595" cy="71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2482059"/>
            <a:ext cx="1896900" cy="6259808"/>
            <a:chOff x="0" y="0"/>
            <a:chExt cx="499595" cy="16486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9595" cy="1648674"/>
            </a:xfrm>
            <a:custGeom>
              <a:avLst/>
              <a:gdLst/>
              <a:ahLst/>
              <a:cxnLst/>
              <a:rect r="r" b="b" t="t" l="l"/>
              <a:pathLst>
                <a:path h="1648674" w="499595">
                  <a:moveTo>
                    <a:pt x="0" y="0"/>
                  </a:moveTo>
                  <a:lnTo>
                    <a:pt x="499595" y="0"/>
                  </a:lnTo>
                  <a:lnTo>
                    <a:pt x="499595" y="1648674"/>
                  </a:lnTo>
                  <a:lnTo>
                    <a:pt x="0" y="1648674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99595" cy="1686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812083"/>
            <a:ext cx="16187556" cy="238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51"/>
              </a:lnSpc>
            </a:pPr>
            <a:r>
              <a:rPr lang="en-US" sz="13894">
                <a:solidFill>
                  <a:srgbClr val="000000"/>
                </a:solidFill>
                <a:latin typeface="Tomorrow"/>
              </a:rPr>
              <a:t>THANKYOU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7438" y="9220200"/>
            <a:ext cx="46703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Light"/>
              </a:rPr>
              <a:t>@vku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62025"/>
            <a:ext cx="51938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 Light"/>
              </a:rPr>
              <a:t>May 2023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8531" y="514350"/>
            <a:ext cx="1192202" cy="9258300"/>
            <a:chOff x="0" y="0"/>
            <a:chExt cx="313995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995" cy="2438400"/>
            </a:xfrm>
            <a:custGeom>
              <a:avLst/>
              <a:gdLst/>
              <a:ahLst/>
              <a:cxnLst/>
              <a:rect r="r" b="b" t="t" l="l"/>
              <a:pathLst>
                <a:path h="2438400" w="313995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3995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04329" y="514350"/>
            <a:ext cx="1192202" cy="9258300"/>
            <a:chOff x="0" y="0"/>
            <a:chExt cx="313995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995" cy="2438400"/>
            </a:xfrm>
            <a:custGeom>
              <a:avLst/>
              <a:gdLst/>
              <a:ahLst/>
              <a:cxnLst/>
              <a:rect r="r" b="b" t="t" l="l"/>
              <a:pathLst>
                <a:path h="2438400" w="313995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3995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12430" y="673371"/>
            <a:ext cx="7811840" cy="138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omorrow"/>
              </a:rPr>
              <a:t>Content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36919" y="857250"/>
            <a:ext cx="10358532" cy="7794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907540" indent="-953770" lvl="1">
              <a:lnSpc>
                <a:spcPts val="12369"/>
              </a:lnSpc>
              <a:buFont typeface="Arial"/>
              <a:buChar char="•"/>
            </a:pPr>
            <a:r>
              <a:rPr lang="en-US" sz="8835">
                <a:solidFill>
                  <a:srgbClr val="000000"/>
                </a:solidFill>
                <a:latin typeface="Garet Light"/>
              </a:rPr>
              <a:t>Design Logical</a:t>
            </a:r>
          </a:p>
          <a:p>
            <a:pPr marL="1907540" indent="-953770" lvl="1">
              <a:lnSpc>
                <a:spcPts val="12369"/>
              </a:lnSpc>
              <a:buFont typeface="Arial"/>
              <a:buChar char="•"/>
            </a:pPr>
            <a:r>
              <a:rPr lang="en-US" sz="8835">
                <a:solidFill>
                  <a:srgbClr val="000000"/>
                </a:solidFill>
                <a:latin typeface="Garet Light"/>
              </a:rPr>
              <a:t>Data Mining</a:t>
            </a:r>
          </a:p>
          <a:p>
            <a:pPr marL="1907540" indent="-953770" lvl="1">
              <a:lnSpc>
                <a:spcPts val="12369"/>
              </a:lnSpc>
              <a:buFont typeface="Arial"/>
              <a:buChar char="•"/>
            </a:pPr>
            <a:r>
              <a:rPr lang="en-US" sz="8835">
                <a:solidFill>
                  <a:srgbClr val="000000"/>
                </a:solidFill>
                <a:latin typeface="Garet Light"/>
              </a:rPr>
              <a:t>SSIS Process</a:t>
            </a:r>
          </a:p>
          <a:p>
            <a:pPr marL="1907540" indent="-953770" lvl="1">
              <a:lnSpc>
                <a:spcPts val="12369"/>
              </a:lnSpc>
              <a:buFont typeface="Arial"/>
              <a:buChar char="•"/>
            </a:pPr>
            <a:r>
              <a:rPr lang="en-US" sz="8835">
                <a:solidFill>
                  <a:srgbClr val="000000"/>
                </a:solidFill>
                <a:latin typeface="Garet Light"/>
              </a:rPr>
              <a:t>SSAS Process</a:t>
            </a:r>
          </a:p>
          <a:p>
            <a:pPr marL="1907540" indent="-953770" lvl="1">
              <a:lnSpc>
                <a:spcPts val="12369"/>
              </a:lnSpc>
              <a:spcBef>
                <a:spcPct val="0"/>
              </a:spcBef>
              <a:buFont typeface="Arial"/>
              <a:buChar char="•"/>
            </a:pPr>
            <a:r>
              <a:rPr lang="en-US" sz="8835">
                <a:solidFill>
                  <a:srgbClr val="000000"/>
                </a:solidFill>
                <a:latin typeface="Garet Light"/>
              </a:rPr>
              <a:t>SSRS Process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7089" y="6508572"/>
            <a:ext cx="6701759" cy="6324024"/>
          </a:xfrm>
          <a:custGeom>
            <a:avLst/>
            <a:gdLst/>
            <a:ahLst/>
            <a:cxnLst/>
            <a:rect r="r" b="b" t="t" l="l"/>
            <a:pathLst>
              <a:path h="6324024" w="6701759">
                <a:moveTo>
                  <a:pt x="0" y="0"/>
                </a:moveTo>
                <a:lnTo>
                  <a:pt x="6701760" y="0"/>
                </a:lnTo>
                <a:lnTo>
                  <a:pt x="6701760" y="6324024"/>
                </a:lnTo>
                <a:lnTo>
                  <a:pt x="0" y="632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169" y="1168194"/>
            <a:ext cx="8263917" cy="7622461"/>
            <a:chOff x="0" y="0"/>
            <a:chExt cx="2176505" cy="20075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6505" cy="2007562"/>
            </a:xfrm>
            <a:custGeom>
              <a:avLst/>
              <a:gdLst/>
              <a:ahLst/>
              <a:cxnLst/>
              <a:rect r="r" b="b" t="t" l="l"/>
              <a:pathLst>
                <a:path h="2007562" w="2176505">
                  <a:moveTo>
                    <a:pt x="0" y="0"/>
                  </a:moveTo>
                  <a:lnTo>
                    <a:pt x="2176505" y="0"/>
                  </a:lnTo>
                  <a:lnTo>
                    <a:pt x="2176505" y="2007562"/>
                  </a:lnTo>
                  <a:lnTo>
                    <a:pt x="0" y="20075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6505" cy="2045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10905" y="-280963"/>
            <a:ext cx="3822414" cy="4066398"/>
          </a:xfrm>
          <a:custGeom>
            <a:avLst/>
            <a:gdLst/>
            <a:ahLst/>
            <a:cxnLst/>
            <a:rect r="r" b="b" t="t" l="l"/>
            <a:pathLst>
              <a:path h="4066398" w="3822414">
                <a:moveTo>
                  <a:pt x="0" y="0"/>
                </a:moveTo>
                <a:lnTo>
                  <a:pt x="3822414" y="0"/>
                </a:lnTo>
                <a:lnTo>
                  <a:pt x="3822414" y="4066398"/>
                </a:lnTo>
                <a:lnTo>
                  <a:pt x="0" y="4066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688" y="4315850"/>
            <a:ext cx="894572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11299" indent="-755650" lvl="1">
              <a:lnSpc>
                <a:spcPts val="9799"/>
              </a:lnSpc>
              <a:buFont typeface="Arial"/>
              <a:buChar char="•"/>
            </a:pPr>
            <a:r>
              <a:rPr lang="en-US" sz="6999">
                <a:solidFill>
                  <a:srgbClr val="000000"/>
                </a:solidFill>
                <a:latin typeface="Garet Bold"/>
              </a:rPr>
              <a:t>Design Logical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825200" y="1366773"/>
            <a:ext cx="7553484" cy="7553454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997411" y="4979425"/>
            <a:ext cx="3320042" cy="3320029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279" y="408744"/>
            <a:ext cx="6385482" cy="1239913"/>
            <a:chOff x="0" y="0"/>
            <a:chExt cx="1185293" cy="230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5293" cy="230156"/>
            </a:xfrm>
            <a:custGeom>
              <a:avLst/>
              <a:gdLst/>
              <a:ahLst/>
              <a:cxnLst/>
              <a:rect r="r" b="b" t="t" l="l"/>
              <a:pathLst>
                <a:path h="230156" w="1185293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85293" cy="268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2756" y="679133"/>
            <a:ext cx="622900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Garet"/>
              </a:rPr>
              <a:t>Design Logical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9799" y="2003251"/>
            <a:ext cx="16409501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Garet Bold"/>
              </a:rPr>
              <a:t>The process of creating a logical model or logical structure to organize and store data in a data warehouse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19937"/>
            <a:ext cx="16409501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Garet"/>
              </a:rPr>
              <a:t>Requirement Analysis</a:t>
            </a:r>
          </a:p>
          <a:p>
            <a:pPr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Garet"/>
              </a:rPr>
              <a:t>Conceptual Design: conceptual model that represents the entities, their attributes, and relationships within the system.</a:t>
            </a:r>
          </a:p>
          <a:p>
            <a:pPr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Garet"/>
              </a:rPr>
              <a:t>Logical Design: translate the conceptual model into a logical model that represents the structure of the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279" y="408744"/>
            <a:ext cx="6385482" cy="1239913"/>
            <a:chOff x="0" y="0"/>
            <a:chExt cx="1185293" cy="230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5293" cy="230156"/>
            </a:xfrm>
            <a:custGeom>
              <a:avLst/>
              <a:gdLst/>
              <a:ahLst/>
              <a:cxnLst/>
              <a:rect r="r" b="b" t="t" l="l"/>
              <a:pathLst>
                <a:path h="230156" w="1185293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85293" cy="268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2842" y="2514590"/>
            <a:ext cx="5272355" cy="6743710"/>
          </a:xfrm>
          <a:custGeom>
            <a:avLst/>
            <a:gdLst/>
            <a:ahLst/>
            <a:cxnLst/>
            <a:rect r="r" b="b" t="t" l="l"/>
            <a:pathLst>
              <a:path h="6743710" w="5272355">
                <a:moveTo>
                  <a:pt x="0" y="0"/>
                </a:moveTo>
                <a:lnTo>
                  <a:pt x="5272355" y="0"/>
                </a:lnTo>
                <a:lnTo>
                  <a:pt x="5272355" y="6743710"/>
                </a:lnTo>
                <a:lnTo>
                  <a:pt x="0" y="6743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0271" y="2623438"/>
            <a:ext cx="6256704" cy="2520062"/>
          </a:xfrm>
          <a:custGeom>
            <a:avLst/>
            <a:gdLst/>
            <a:ahLst/>
            <a:cxnLst/>
            <a:rect r="r" b="b" t="t" l="l"/>
            <a:pathLst>
              <a:path h="2520062" w="6256704">
                <a:moveTo>
                  <a:pt x="0" y="0"/>
                </a:moveTo>
                <a:lnTo>
                  <a:pt x="6256704" y="0"/>
                </a:lnTo>
                <a:lnTo>
                  <a:pt x="6256704" y="2520062"/>
                </a:lnTo>
                <a:lnTo>
                  <a:pt x="0" y="2520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7523" y="4140362"/>
            <a:ext cx="6856095" cy="2006277"/>
          </a:xfrm>
          <a:custGeom>
            <a:avLst/>
            <a:gdLst/>
            <a:ahLst/>
            <a:cxnLst/>
            <a:rect r="r" b="b" t="t" l="l"/>
            <a:pathLst>
              <a:path h="2006277" w="6856095">
                <a:moveTo>
                  <a:pt x="0" y="0"/>
                </a:moveTo>
                <a:lnTo>
                  <a:pt x="6856095" y="0"/>
                </a:lnTo>
                <a:lnTo>
                  <a:pt x="6856095" y="2006276"/>
                </a:lnTo>
                <a:lnTo>
                  <a:pt x="0" y="2006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4720" y="6498420"/>
            <a:ext cx="6848549" cy="3620171"/>
          </a:xfrm>
          <a:custGeom>
            <a:avLst/>
            <a:gdLst/>
            <a:ahLst/>
            <a:cxnLst/>
            <a:rect r="r" b="b" t="t" l="l"/>
            <a:pathLst>
              <a:path h="3620171" w="6848549">
                <a:moveTo>
                  <a:pt x="0" y="0"/>
                </a:moveTo>
                <a:lnTo>
                  <a:pt x="6848549" y="0"/>
                </a:lnTo>
                <a:lnTo>
                  <a:pt x="6848549" y="3620171"/>
                </a:lnTo>
                <a:lnTo>
                  <a:pt x="0" y="3620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3459" y="5381003"/>
            <a:ext cx="5763516" cy="2234833"/>
          </a:xfrm>
          <a:custGeom>
            <a:avLst/>
            <a:gdLst/>
            <a:ahLst/>
            <a:cxnLst/>
            <a:rect r="r" b="b" t="t" l="l"/>
            <a:pathLst>
              <a:path h="2234833" w="5763516">
                <a:moveTo>
                  <a:pt x="0" y="0"/>
                </a:moveTo>
                <a:lnTo>
                  <a:pt x="5763516" y="0"/>
                </a:lnTo>
                <a:lnTo>
                  <a:pt x="5763516" y="2234833"/>
                </a:lnTo>
                <a:lnTo>
                  <a:pt x="0" y="2234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2756" y="679133"/>
            <a:ext cx="622900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Garet"/>
              </a:rPr>
              <a:t>Design Logical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2756" y="1806904"/>
            <a:ext cx="6229004" cy="5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Garet Bold"/>
              </a:rPr>
              <a:t>Analysis requirement (data)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34265" y="1806904"/>
            <a:ext cx="6229004" cy="5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Garet Bold"/>
              </a:rPr>
              <a:t>Dimensions and Facts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279" y="408744"/>
            <a:ext cx="6385482" cy="1239913"/>
            <a:chOff x="0" y="0"/>
            <a:chExt cx="1185293" cy="230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5293" cy="230156"/>
            </a:xfrm>
            <a:custGeom>
              <a:avLst/>
              <a:gdLst/>
              <a:ahLst/>
              <a:cxnLst/>
              <a:rect r="r" b="b" t="t" l="l"/>
              <a:pathLst>
                <a:path h="230156" w="1185293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85293" cy="268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90690" y="2541097"/>
            <a:ext cx="9327719" cy="6333835"/>
          </a:xfrm>
          <a:custGeom>
            <a:avLst/>
            <a:gdLst/>
            <a:ahLst/>
            <a:cxnLst/>
            <a:rect r="r" b="b" t="t" l="l"/>
            <a:pathLst>
              <a:path h="6333835" w="9327719">
                <a:moveTo>
                  <a:pt x="0" y="0"/>
                </a:moveTo>
                <a:lnTo>
                  <a:pt x="9327719" y="0"/>
                </a:lnTo>
                <a:lnTo>
                  <a:pt x="9327719" y="6333835"/>
                </a:lnTo>
                <a:lnTo>
                  <a:pt x="0" y="6333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2756" y="679133"/>
            <a:ext cx="622900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Garet"/>
              </a:rPr>
              <a:t>Design Logical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96240" y="9085898"/>
            <a:ext cx="431662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aret Bold"/>
              </a:rPr>
              <a:t>Conceptual modeling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8679" y="1959304"/>
            <a:ext cx="16409501" cy="5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Garet Bold"/>
              </a:rPr>
              <a:t>Logical design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7089" y="6508572"/>
            <a:ext cx="6701759" cy="6324024"/>
          </a:xfrm>
          <a:custGeom>
            <a:avLst/>
            <a:gdLst/>
            <a:ahLst/>
            <a:cxnLst/>
            <a:rect r="r" b="b" t="t" l="l"/>
            <a:pathLst>
              <a:path h="6324024" w="6701759">
                <a:moveTo>
                  <a:pt x="0" y="0"/>
                </a:moveTo>
                <a:lnTo>
                  <a:pt x="6701760" y="0"/>
                </a:lnTo>
                <a:lnTo>
                  <a:pt x="6701760" y="6324024"/>
                </a:lnTo>
                <a:lnTo>
                  <a:pt x="0" y="632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169" y="1168194"/>
            <a:ext cx="7764098" cy="7622461"/>
            <a:chOff x="0" y="0"/>
            <a:chExt cx="2044865" cy="20075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4865" cy="2007562"/>
            </a:xfrm>
            <a:custGeom>
              <a:avLst/>
              <a:gdLst/>
              <a:ahLst/>
              <a:cxnLst/>
              <a:rect r="r" b="b" t="t" l="l"/>
              <a:pathLst>
                <a:path h="2007562" w="2044865">
                  <a:moveTo>
                    <a:pt x="0" y="0"/>
                  </a:moveTo>
                  <a:lnTo>
                    <a:pt x="2044865" y="0"/>
                  </a:lnTo>
                  <a:lnTo>
                    <a:pt x="2044865" y="2007562"/>
                  </a:lnTo>
                  <a:lnTo>
                    <a:pt x="0" y="20075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4865" cy="2045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10905" y="-280963"/>
            <a:ext cx="3822414" cy="4066398"/>
          </a:xfrm>
          <a:custGeom>
            <a:avLst/>
            <a:gdLst/>
            <a:ahLst/>
            <a:cxnLst/>
            <a:rect r="r" b="b" t="t" l="l"/>
            <a:pathLst>
              <a:path h="4066398" w="3822414">
                <a:moveTo>
                  <a:pt x="0" y="0"/>
                </a:moveTo>
                <a:lnTo>
                  <a:pt x="3822414" y="0"/>
                </a:lnTo>
                <a:lnTo>
                  <a:pt x="3822414" y="4066398"/>
                </a:lnTo>
                <a:lnTo>
                  <a:pt x="0" y="4066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315850"/>
            <a:ext cx="707112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ld"/>
              </a:rPr>
              <a:t>2. Data Mining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825200" y="1366773"/>
            <a:ext cx="7553484" cy="7553454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997411" y="4979425"/>
            <a:ext cx="3320042" cy="3320029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279" y="408744"/>
            <a:ext cx="14234189" cy="1239913"/>
            <a:chOff x="0" y="0"/>
            <a:chExt cx="2642194" cy="230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42194" cy="230156"/>
            </a:xfrm>
            <a:custGeom>
              <a:avLst/>
              <a:gdLst/>
              <a:ahLst/>
              <a:cxnLst/>
              <a:rect r="r" b="b" t="t" l="l"/>
              <a:pathLst>
                <a:path h="230156" w="2642194">
                  <a:moveTo>
                    <a:pt x="0" y="0"/>
                  </a:moveTo>
                  <a:lnTo>
                    <a:pt x="2642194" y="0"/>
                  </a:lnTo>
                  <a:lnTo>
                    <a:pt x="2642194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42194" cy="268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2756" y="660083"/>
            <a:ext cx="13769919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Garet"/>
              </a:rPr>
              <a:t>Some examples of query questions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769" y="2921248"/>
            <a:ext cx="16230600" cy="494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7421" indent="-503711" lvl="1">
              <a:lnSpc>
                <a:spcPts val="6532"/>
              </a:lnSpc>
              <a:buFont typeface="Arial"/>
              <a:buChar char="•"/>
            </a:pPr>
            <a:r>
              <a:rPr lang="en-US" sz="4666">
                <a:solidFill>
                  <a:srgbClr val="000000"/>
                </a:solidFill>
                <a:latin typeface="Garet"/>
              </a:rPr>
              <a:t>Question 1: Total daily revenue of the store by status </a:t>
            </a:r>
          </a:p>
          <a:p>
            <a:pPr marL="1007421" indent="-503711" lvl="1">
              <a:lnSpc>
                <a:spcPts val="6532"/>
              </a:lnSpc>
              <a:buFont typeface="Arial"/>
              <a:buChar char="•"/>
            </a:pPr>
            <a:r>
              <a:rPr lang="en-US" sz="4666">
                <a:solidFill>
                  <a:srgbClr val="000000"/>
                </a:solidFill>
                <a:latin typeface="Garet"/>
              </a:rPr>
              <a:t>Question 2: Top 5 Stores with the Highest Sales Volume and Revenue</a:t>
            </a:r>
          </a:p>
          <a:p>
            <a:pPr>
              <a:lnSpc>
                <a:spcPts val="6532"/>
              </a:lnSpc>
            </a:pPr>
          </a:p>
          <a:p>
            <a:pPr>
              <a:lnSpc>
                <a:spcPts val="653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DAFtijBqBPY</dc:identifier>
  <dcterms:modified xsi:type="dcterms:W3CDTF">2011-08-01T06:04:30Z</dcterms:modified>
  <cp:revision>1</cp:revision>
  <dc:title>Datawarehouse</dc:title>
</cp:coreProperties>
</file>